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BF333B-FB40-432B-B92B-FD5884FC1E5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FAC9D4-861C-4A02-B1E0-DA6D8DDA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ind42.com/" TargetMode="External"/><Relationship Id="rId2" Type="http://schemas.openxmlformats.org/officeDocument/2006/relationships/hyperlink" Target="https://www.mindmeister.com/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kimindmap.org/viewmap.php" TargetMode="External"/><Relationship Id="rId4" Type="http://schemas.openxmlformats.org/officeDocument/2006/relationships/hyperlink" Target="https://www.mindmup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insvyaz.ru/ru/ministry/departments/53/" TargetMode="External"/><Relationship Id="rId3" Type="http://schemas.openxmlformats.org/officeDocument/2006/relationships/hyperlink" Target="http://minsvyaz.ru/ru/ministry/departments/25/" TargetMode="External"/><Relationship Id="rId7" Type="http://schemas.openxmlformats.org/officeDocument/2006/relationships/hyperlink" Target="http://minsvyaz.ru/ru/ministry/departments/54/" TargetMode="External"/><Relationship Id="rId2" Type="http://schemas.openxmlformats.org/officeDocument/2006/relationships/hyperlink" Target="http://minsvyaz.ru/ru/ministry/departments/5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svyaz.ru/ru/ministry/departments/52/" TargetMode="External"/><Relationship Id="rId5" Type="http://schemas.openxmlformats.org/officeDocument/2006/relationships/hyperlink" Target="http://minsvyaz.ru/ru/ministry/departments/28/" TargetMode="External"/><Relationship Id="rId4" Type="http://schemas.openxmlformats.org/officeDocument/2006/relationships/hyperlink" Target="http://minsvyaz.ru/ru/ministry/departments/5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/>
              <a:t>Практикум 2. </a:t>
            </a:r>
            <a:br>
              <a:rPr lang="ru-RU" sz="3800" dirty="0" smtClean="0"/>
            </a:br>
            <a:r>
              <a:rPr lang="ru-RU" sz="3800" dirty="0" smtClean="0"/>
              <a:t>Структура </a:t>
            </a:r>
            <a:r>
              <a:rPr lang="ru-RU" sz="3800" dirty="0" err="1" smtClean="0"/>
              <a:t>Минкомсвязи</a:t>
            </a:r>
            <a:r>
              <a:rPr lang="ru-RU" sz="3800" dirty="0" smtClean="0"/>
              <a:t>: организация внедрения и развития ИКТ в </a:t>
            </a:r>
            <a:r>
              <a:rPr lang="ru-RU" sz="3800" dirty="0" smtClean="0"/>
              <a:t>государственном </a:t>
            </a:r>
            <a:r>
              <a:rPr lang="ru-RU" sz="3800" dirty="0" smtClean="0"/>
              <a:t>и </a:t>
            </a:r>
            <a:r>
              <a:rPr lang="ru-RU" sz="3800" dirty="0" smtClean="0"/>
              <a:t>муниципальном </a:t>
            </a:r>
            <a:r>
              <a:rPr lang="ru-RU" sz="3800" dirty="0" smtClean="0"/>
              <a:t>управлении</a:t>
            </a:r>
            <a:endParaRPr lang="ru-RU" sz="3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4437113"/>
            <a:ext cx="7772400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К.и.н., доцент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Центр цифровой гуманитаристики ПГНИУ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Поврозник</a:t>
            </a:r>
            <a:r>
              <a:rPr kumimoji="0" lang="ru-RU" sz="2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Надежда Георгиевна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0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нужны ментальные карты?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300" b="1" dirty="0" smtClean="0"/>
              <a:t>В бизнесе.</a:t>
            </a:r>
            <a:r>
              <a:rPr lang="ru-RU" sz="2300" dirty="0" smtClean="0"/>
              <a:t> С помощью техники визуализации мышления можно разработать новые идеи для бизнеса, придумать рекламу, выявить и решить проблемы, продумать стратегию ведения дел и так далее.</a:t>
            </a:r>
          </a:p>
          <a:p>
            <a:pPr fontAlgn="base"/>
            <a:r>
              <a:rPr lang="ru-RU" sz="2300" b="1" dirty="0" smtClean="0"/>
              <a:t>Чтобы разобраться в новой области</a:t>
            </a:r>
            <a:r>
              <a:rPr lang="ru-RU" sz="2300" dirty="0" smtClean="0"/>
              <a:t>. Бывают ситуации, когда вы чувствуете, что тема ускользает от понимания. Напишите ее в середине и располагайте на исходящих из центра ветвях все, что к ней относится. Когда карта станет большой и хаотичной, перерисуйте ее, используя несколько основных ветвей в качестве структурных.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12464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Следуем правилам!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96944" cy="4525963"/>
          </a:xfrm>
        </p:spPr>
        <p:txBody>
          <a:bodyPr>
            <a:noAutofit/>
          </a:bodyPr>
          <a:lstStyle/>
          <a:p>
            <a:r>
              <a:rPr lang="ru-RU" sz="2300" dirty="0" smtClean="0"/>
              <a:t>Формулируем ёмко и четко</a:t>
            </a:r>
          </a:p>
          <a:p>
            <a:r>
              <a:rPr lang="ru-RU" sz="2300" dirty="0" smtClean="0"/>
              <a:t>Ключевые слова – это слова, а не предложения и пространные фразы!</a:t>
            </a:r>
          </a:p>
          <a:p>
            <a:r>
              <a:rPr lang="ru-RU" sz="2300" dirty="0" smtClean="0"/>
              <a:t>Можно визуализировать ряд удачным изображением (символы, знаки, картинки со смыслом).</a:t>
            </a:r>
          </a:p>
          <a:p>
            <a:endParaRPr lang="ru-RU" sz="2300" dirty="0" smtClean="0"/>
          </a:p>
          <a:p>
            <a:pPr fontAlgn="base"/>
            <a:r>
              <a:rPr lang="ru-RU" sz="2300" dirty="0" smtClean="0"/>
              <a:t>Ментальная карта должна активировать восприятие и память.</a:t>
            </a:r>
          </a:p>
          <a:p>
            <a:pPr fontAlgn="base"/>
            <a:r>
              <a:rPr lang="ru-RU" sz="2300" dirty="0" smtClean="0"/>
              <a:t>Стремление к большей четкости и удобочитаемости карты дает больше осознанности в мышлении.</a:t>
            </a:r>
          </a:p>
          <a:p>
            <a:pPr fontAlgn="base"/>
            <a:r>
              <a:rPr lang="ru-RU" sz="2300" dirty="0" smtClean="0"/>
              <a:t>Анализ уже нарисованной вами карты дает подсказки к «устройству» вашего мышления по теме.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31592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ментальных карт </a:t>
            </a:r>
            <a:r>
              <a:rPr lang="en-US" dirty="0" smtClean="0"/>
              <a:t>on-line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КОЛЛЕКТИВНЫЙ </a:t>
            </a:r>
            <a:r>
              <a:rPr lang="ru-RU" b="1" dirty="0" err="1" smtClean="0"/>
              <a:t>Маиндмэппинг</a:t>
            </a:r>
            <a:r>
              <a:rPr lang="ru-RU" b="1" dirty="0" smtClean="0"/>
              <a:t> </a:t>
            </a:r>
            <a:r>
              <a:rPr lang="en-US" dirty="0" smtClean="0">
                <a:hlinkClick r:id="rId2"/>
              </a:rPr>
              <a:t>https://www.mindmeister.com/ru</a:t>
            </a:r>
            <a:endParaRPr lang="ru-RU" dirty="0" smtClean="0"/>
          </a:p>
          <a:p>
            <a:r>
              <a:rPr lang="en-US" dirty="0" smtClean="0"/>
              <a:t>MIND24 </a:t>
            </a:r>
            <a:r>
              <a:rPr lang="en-US" dirty="0" smtClean="0">
                <a:hlinkClick r:id="rId3"/>
              </a:rPr>
              <a:t>http://mind42.com/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MindMUP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https://www.mindmup.com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ru-RU" dirty="0" smtClean="0"/>
              <a:t>Преобразование статей </a:t>
            </a:r>
            <a:r>
              <a:rPr lang="en-US" dirty="0" smtClean="0"/>
              <a:t>WIKI </a:t>
            </a:r>
            <a:r>
              <a:rPr lang="ru-RU" dirty="0" smtClean="0"/>
              <a:t>в ментальную карту </a:t>
            </a:r>
            <a:r>
              <a:rPr lang="en-US" dirty="0" smtClean="0">
                <a:hlinkClick r:id="rId5"/>
              </a:rPr>
              <a:t>http://www.wikimindmap.org/viewmap.php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74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структуру министерства;</a:t>
            </a:r>
          </a:p>
          <a:p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ыявить основные подразделения, проанализировать цели их создания</a:t>
            </a:r>
            <a:r>
              <a:rPr lang="ru-RU" dirty="0"/>
              <a:t> </a:t>
            </a:r>
            <a:r>
              <a:rPr lang="ru-RU" dirty="0" smtClean="0"/>
              <a:t>и основные направления деятельности.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практикума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62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525963"/>
          </a:xfrm>
        </p:spPr>
        <p:txBody>
          <a:bodyPr/>
          <a:lstStyle/>
          <a:p>
            <a:r>
              <a:rPr lang="ru-RU" dirty="0">
                <a:hlinkClick r:id="rId2"/>
              </a:rPr>
              <a:t>Департамент развития электронного правительства</a:t>
            </a:r>
            <a:endParaRPr lang="ru-RU" dirty="0"/>
          </a:p>
          <a:p>
            <a:r>
              <a:rPr lang="ru-RU" dirty="0" smtClean="0">
                <a:hlinkClick r:id="rId3"/>
              </a:rPr>
              <a:t>Департамент </a:t>
            </a:r>
            <a:r>
              <a:rPr lang="ru-RU" dirty="0">
                <a:hlinkClick r:id="rId3"/>
              </a:rPr>
              <a:t>развития высоких </a:t>
            </a:r>
            <a:r>
              <a:rPr lang="ru-RU" dirty="0" smtClean="0">
                <a:hlinkClick r:id="rId3"/>
              </a:rPr>
              <a:t>технологий</a:t>
            </a:r>
            <a:endParaRPr lang="ru-RU" dirty="0" smtClean="0"/>
          </a:p>
          <a:p>
            <a:r>
              <a:rPr lang="ru-RU" dirty="0">
                <a:hlinkClick r:id="rId4"/>
              </a:rPr>
              <a:t>Департамент государственной политики в области средств массовой информации</a:t>
            </a:r>
            <a:endParaRPr lang="ru-RU" dirty="0"/>
          </a:p>
          <a:p>
            <a:r>
              <a:rPr lang="ru-RU" dirty="0">
                <a:hlinkClick r:id="rId5"/>
              </a:rPr>
              <a:t>Департамент проектов по информатизации</a:t>
            </a:r>
            <a:endParaRPr lang="ru-RU" dirty="0"/>
          </a:p>
          <a:p>
            <a:r>
              <a:rPr lang="ru-RU" dirty="0">
                <a:hlinkClick r:id="rId6"/>
              </a:rPr>
              <a:t>Департамент координации </a:t>
            </a:r>
            <a:r>
              <a:rPr lang="ru-RU" dirty="0" smtClean="0">
                <a:hlinkClick r:id="rId6"/>
              </a:rPr>
              <a:t>информатизации</a:t>
            </a:r>
            <a:endParaRPr lang="ru-RU" dirty="0" smtClean="0"/>
          </a:p>
          <a:p>
            <a:r>
              <a:rPr lang="ru-RU" dirty="0">
                <a:hlinkClick r:id="rId7"/>
              </a:rPr>
              <a:t>Департамент отраслевых </a:t>
            </a:r>
            <a:r>
              <a:rPr lang="ru-RU" dirty="0" smtClean="0">
                <a:hlinkClick r:id="rId7"/>
              </a:rPr>
              <a:t>проектов</a:t>
            </a:r>
            <a:endParaRPr lang="ru-RU" dirty="0" smtClean="0"/>
          </a:p>
          <a:p>
            <a:r>
              <a:rPr lang="ru-RU" dirty="0">
                <a:hlinkClick r:id="rId8"/>
              </a:rPr>
              <a:t>Департамент международного сотрудничества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Департаменты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98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Последнее обновление</a:t>
            </a:r>
          </a:p>
          <a:p>
            <a:r>
              <a:rPr lang="ru-RU" dirty="0" smtClean="0"/>
              <a:t>Цели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Участие в программах</a:t>
            </a:r>
          </a:p>
          <a:p>
            <a:r>
              <a:rPr lang="ru-RU" dirty="0" smtClean="0"/>
              <a:t>Сотрудничество с другими структурами (какими?): Совместное ведение программ (указать)</a:t>
            </a:r>
          </a:p>
          <a:p>
            <a:r>
              <a:rPr lang="ru-RU" dirty="0" smtClean="0"/>
              <a:t>Разделение полномочий в рамках одной программы</a:t>
            </a:r>
            <a:endParaRPr lang="en-US" dirty="0" smtClean="0"/>
          </a:p>
          <a:p>
            <a:r>
              <a:rPr lang="ru-RU" dirty="0" smtClean="0"/>
              <a:t>Создать презентацию с описанием деятельности подразделения</a:t>
            </a:r>
          </a:p>
          <a:p>
            <a:r>
              <a:rPr lang="ru-RU" dirty="0" smtClean="0"/>
              <a:t>Сделать выводы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План описания деятельности структуры в направлении развития ИКТ в ГМУ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0084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баллов – аккуратность и четкость описания подразделения, ее структуры и деятельности</a:t>
            </a:r>
          </a:p>
          <a:p>
            <a:r>
              <a:rPr lang="ru-RU" dirty="0" smtClean="0"/>
              <a:t>5 баллов – ментальная карта</a:t>
            </a:r>
          </a:p>
          <a:p>
            <a:r>
              <a:rPr lang="ru-RU" dirty="0" smtClean="0"/>
              <a:t>5 баллов – аналитика (оформить в виде аналитической записки)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работ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1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ментальная карта?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техника визуализации мышления.</a:t>
            </a:r>
          </a:p>
          <a:p>
            <a:r>
              <a:rPr lang="ru-RU" dirty="0" smtClean="0"/>
              <a:t>это схематичное изображение, на котором имеются основные мысли и ключевые слова.</a:t>
            </a:r>
          </a:p>
          <a:p>
            <a:r>
              <a:rPr lang="ru-RU" dirty="0" smtClean="0"/>
              <a:t>способ подачи информации наиболее подходит для эффективного восприятия.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34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54" y="642918"/>
            <a:ext cx="836549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607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Зачем нужны ментальные карты?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472518" cy="5638800"/>
          </a:xfrm>
        </p:spPr>
        <p:txBody>
          <a:bodyPr>
            <a:normAutofit/>
          </a:bodyPr>
          <a:lstStyle/>
          <a:p>
            <a:r>
              <a:rPr lang="ru-RU" sz="2050" b="1" dirty="0" smtClean="0"/>
              <a:t>При изучении больших объёмов информации</a:t>
            </a:r>
            <a:r>
              <a:rPr lang="ru-RU" sz="2050" dirty="0" smtClean="0"/>
              <a:t>. Ментальная карта позволит структурировать все данные и изложить их ёмко и кратко, что значительно облегчит восприятие и использование.</a:t>
            </a:r>
          </a:p>
          <a:p>
            <a:r>
              <a:rPr lang="ru-RU" sz="2050" b="1" dirty="0" smtClean="0"/>
              <a:t>При обучении. </a:t>
            </a:r>
            <a:r>
              <a:rPr lang="ru-RU" sz="2050" dirty="0" smtClean="0"/>
              <a:t>Карты помогают не только лучше усваивать материал (например, составлять планы лекций и конспекты), но и сдавать экзамены и даже писать контрольные работы. Вы быстрее запомните информацию и, что немаловажно, сможете правильно её воспроизводить и использовать. Изучение любого материала может идти быстрее, если фиксировать основные мысли в форме ментальной карты. </a:t>
            </a:r>
          </a:p>
          <a:p>
            <a:r>
              <a:rPr lang="ru-RU" sz="2050" b="1" dirty="0" smtClean="0"/>
              <a:t>Для реализации идей</a:t>
            </a:r>
            <a:r>
              <a:rPr lang="ru-RU" sz="2050" dirty="0" smtClean="0"/>
              <a:t>. Напишите задачу в центре и располагайте на ветках идеи или ассоциации, от них — следующие ассоциации, все время задавая себе вопрос, как это может решить вашу задачу.</a:t>
            </a:r>
          </a:p>
          <a:p>
            <a:endParaRPr lang="ru-RU" sz="2050" dirty="0" smtClean="0"/>
          </a:p>
        </p:txBody>
      </p:sp>
    </p:spTree>
    <p:extLst>
      <p:ext uri="{BB962C8B-B14F-4D97-AF65-F5344CB8AC3E}">
        <p14:creationId xmlns:p14="http://schemas.microsoft.com/office/powerpoint/2010/main" xmlns="" val="40685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нужны ментальные карты?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/>
              <a:t>Коллективное решение задач. </a:t>
            </a:r>
            <a:r>
              <a:rPr lang="ru-RU" sz="2200" dirty="0" smtClean="0"/>
              <a:t>Ментальная карта очень пригодится при мозговом штурме, при котором идеи возникают молниеносно, и их нужно фиксировать ёмко и кратко, чтобы затем изучить все полученные данные.</a:t>
            </a:r>
          </a:p>
          <a:p>
            <a:r>
              <a:rPr lang="ru-RU" sz="2200" b="1" dirty="0" smtClean="0"/>
              <a:t>Принятие решение. </a:t>
            </a:r>
            <a:r>
              <a:rPr lang="ru-RU" sz="2200" dirty="0" smtClean="0"/>
              <a:t>Карта позволяет получить чёткое представление о проблеме, рассмотреть её детально и найти пути решения, а затем выбрать наиболее рациональный.</a:t>
            </a:r>
          </a:p>
          <a:p>
            <a:r>
              <a:rPr lang="ru-RU" sz="2200" b="1" dirty="0" smtClean="0"/>
              <a:t>Планирование. </a:t>
            </a:r>
            <a:r>
              <a:rPr lang="ru-RU" sz="2200" dirty="0" smtClean="0"/>
              <a:t>Данный приём может использоваться при любом планировании – при составлении планов на определённый промежуток времени, при эффективном использовании времени, при планировании бюджета (выделении основных его статей)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29289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585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Практикум 2.  Структура Минкомсвязи: организация внедрения и развития ИКТ в государственном и муниципальном управлении</vt:lpstr>
      <vt:lpstr>Цели и задачи практикума</vt:lpstr>
      <vt:lpstr>Департаменты</vt:lpstr>
      <vt:lpstr>План описания деятельности структуры в направлении развития ИКТ в ГМУ</vt:lpstr>
      <vt:lpstr>Оценка работ</vt:lpstr>
      <vt:lpstr>Что такое ментальная карта?</vt:lpstr>
      <vt:lpstr>Слайд 7</vt:lpstr>
      <vt:lpstr>Зачем нужны ментальные карты?</vt:lpstr>
      <vt:lpstr>Зачем нужны ментальные карты?</vt:lpstr>
      <vt:lpstr>Зачем нужны ментальные карты?</vt:lpstr>
      <vt:lpstr>Следуем правилам!</vt:lpstr>
      <vt:lpstr>Создание ментальных карт on-line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2.  Структура Минкомсвязи: организация внедрения и развития ИКТ в государственном и муниципальном управлении</dc:title>
  <dc:creator>Надежда</dc:creator>
  <cp:lastModifiedBy>user</cp:lastModifiedBy>
  <cp:revision>9</cp:revision>
  <dcterms:created xsi:type="dcterms:W3CDTF">2016-02-10T18:44:07Z</dcterms:created>
  <dcterms:modified xsi:type="dcterms:W3CDTF">2019-02-07T11:03:33Z</dcterms:modified>
</cp:coreProperties>
</file>