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58" r:id="rId14"/>
    <p:sldId id="257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8E43-303C-4F12-B985-B843E7AECC35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41AD-3D35-4F1A-8729-03E1C8949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8E43-303C-4F12-B985-B843E7AECC35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41AD-3D35-4F1A-8729-03E1C8949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8E43-303C-4F12-B985-B843E7AECC35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41AD-3D35-4F1A-8729-03E1C8949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8E43-303C-4F12-B985-B843E7AECC35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41AD-3D35-4F1A-8729-03E1C8949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8E43-303C-4F12-B985-B843E7AECC35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41AD-3D35-4F1A-8729-03E1C8949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8E43-303C-4F12-B985-B843E7AECC35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41AD-3D35-4F1A-8729-03E1C8949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8E43-303C-4F12-B985-B843E7AECC35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41AD-3D35-4F1A-8729-03E1C8949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8E43-303C-4F12-B985-B843E7AECC35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41AD-3D35-4F1A-8729-03E1C8949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8E43-303C-4F12-B985-B843E7AECC35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41AD-3D35-4F1A-8729-03E1C8949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8E43-303C-4F12-B985-B843E7AECC35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41AD-3D35-4F1A-8729-03E1C8949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8E43-303C-4F12-B985-B843E7AECC35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541AD-3D35-4F1A-8729-03E1C8949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98E43-303C-4F12-B985-B843E7AECC35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541AD-3D35-4F1A-8729-03E1C8949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rt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Практикум</a:t>
            </a:r>
            <a:br>
              <a:rPr lang="ru-RU" dirty="0"/>
            </a:br>
            <a:r>
              <a:rPr lang="ru-RU" b="1" dirty="0"/>
              <a:t>Индикаторы развития информационного общества в России на современном этапе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645024"/>
            <a:ext cx="6553200" cy="457200"/>
          </a:xfrm>
        </p:spPr>
        <p:txBody>
          <a:bodyPr>
            <a:noAutofit/>
          </a:bodyPr>
          <a:lstStyle/>
          <a:p>
            <a:r>
              <a:rPr lang="ru-RU" sz="1600" dirty="0" err="1">
                <a:solidFill>
                  <a:schemeClr val="tx1"/>
                </a:solidFill>
              </a:rPr>
              <a:t>к.и.н</a:t>
            </a:r>
            <a:r>
              <a:rPr lang="ru-RU" sz="1600" dirty="0">
                <a:solidFill>
                  <a:schemeClr val="tx1"/>
                </a:solidFill>
              </a:rPr>
              <a:t>., доцент </a:t>
            </a:r>
          </a:p>
          <a:p>
            <a:r>
              <a:rPr lang="ru-RU" sz="1600" dirty="0">
                <a:solidFill>
                  <a:schemeClr val="tx1"/>
                </a:solidFill>
              </a:rPr>
              <a:t>Поврозник Надежда Георгиевна</a:t>
            </a:r>
          </a:p>
        </p:txBody>
      </p:sp>
    </p:spTree>
    <p:extLst>
      <p:ext uri="{BB962C8B-B14F-4D97-AF65-F5344CB8AC3E}">
        <p14:creationId xmlns:p14="http://schemas.microsoft.com/office/powerpoint/2010/main" val="3092149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Подпрограмма 4 </a:t>
            </a:r>
            <a:br>
              <a:rPr lang="ru-RU" sz="2800" b="1" dirty="0"/>
            </a:br>
            <a:r>
              <a:rPr lang="ru-RU" sz="2800" b="1" dirty="0"/>
              <a:t>"Информационное государство"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507288" cy="482453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Цель - повышение уровня взаимодействия граждан, организаций и государства на основе информационных и телекоммуникационных технологий.</a:t>
            </a:r>
          </a:p>
          <a:p>
            <a:endParaRPr lang="ru-RU" dirty="0"/>
          </a:p>
          <a:p>
            <a:pPr lvl="1"/>
            <a:r>
              <a:rPr lang="ru-RU" dirty="0"/>
              <a:t>Задачи - повышение качества предоставления государственных услуг путем их перевода в электронный вид;</a:t>
            </a:r>
          </a:p>
          <a:p>
            <a:pPr lvl="1"/>
            <a:r>
              <a:rPr lang="ru-RU" dirty="0"/>
              <a:t>развитие сервисов на основе информационных технологий для упрощения процедур взаимодействия и коммуникации общества и государства;</a:t>
            </a:r>
          </a:p>
          <a:p>
            <a:pPr lvl="1"/>
            <a:r>
              <a:rPr lang="ru-RU" dirty="0"/>
              <a:t>развитие специальных информационных и информационно-технологических систем обеспечения деятельности органов государственной власти;</a:t>
            </a:r>
          </a:p>
          <a:p>
            <a:pPr lvl="1"/>
            <a:r>
              <a:rPr lang="ru-RU" dirty="0"/>
              <a:t>создание и развитие электронных сервисов в области здравоохранения, образования, науки и культуры, в иных сферах;</a:t>
            </a:r>
          </a:p>
          <a:p>
            <a:pPr lvl="1"/>
            <a:r>
              <a:rPr lang="ru-RU" dirty="0"/>
              <a:t>распространение лучшей практики информационного общества на уровне субъектов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210791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Подпрограмма 4. Целевые индикаторы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82453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доля электронного документооборота между органами государственной власти в общем объеме межведомственного документооборота;</a:t>
            </a:r>
          </a:p>
          <a:p>
            <a:r>
              <a:rPr lang="ru-RU" dirty="0"/>
              <a:t>доля органов государственной власти и органов местного самоуправления, имеющих скорость передачи данных через информационно-телекоммуникационную сеть "Интернет" не менее 2 Мбит/сек, в общем числе обследованных организаций органов государственной власти и органов местного самоуправления;</a:t>
            </a:r>
          </a:p>
          <a:p>
            <a:r>
              <a:rPr lang="ru-RU" dirty="0"/>
              <a:t>доля органов государственной власти и местного самоуправления, использовавших в отчетном году средства электронной подписи;</a:t>
            </a:r>
          </a:p>
          <a:p>
            <a:r>
              <a:rPr lang="ru-RU" dirty="0"/>
              <a:t>доля паспортов нового поколения в общем количестве выданных паспортов, удостоверяющих личность гражданина РФ за пределами территории РФ.</a:t>
            </a:r>
          </a:p>
        </p:txBody>
      </p:sp>
    </p:spTree>
    <p:extLst>
      <p:ext uri="{BB962C8B-B14F-4D97-AF65-F5344CB8AC3E}">
        <p14:creationId xmlns:p14="http://schemas.microsoft.com/office/powerpoint/2010/main" val="3458754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Подпрограмма 4. </a:t>
            </a:r>
            <a:br>
              <a:rPr lang="ru-RU" b="1" dirty="0"/>
            </a:br>
            <a:r>
              <a:rPr lang="ru-RU" b="1" dirty="0"/>
              <a:t>Ожидаемые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040560"/>
          </a:xfrm>
        </p:spPr>
        <p:txBody>
          <a:bodyPr>
            <a:noAutofit/>
          </a:bodyPr>
          <a:lstStyle/>
          <a:p>
            <a:r>
              <a:rPr lang="ru-RU" sz="1550" dirty="0"/>
              <a:t>опережающий рост российского рынка информационных технологий по отношению к общемировому уровню;</a:t>
            </a:r>
          </a:p>
          <a:p>
            <a:r>
              <a:rPr lang="ru-RU" sz="1550" dirty="0"/>
              <a:t>существенное сокращение транзакционных издержек в экономике за счет стандартизации процессов, среды взаимодействия и внедрения информационных технологий;</a:t>
            </a:r>
          </a:p>
          <a:p>
            <a:r>
              <a:rPr lang="ru-RU" sz="1550" dirty="0"/>
              <a:t>высокое качество предоставления государственных услуг в электронном виде, осуществление большинства юридически значимых действий в электронном виде;</a:t>
            </a:r>
          </a:p>
          <a:p>
            <a:r>
              <a:rPr lang="ru-RU" sz="1550" dirty="0"/>
              <a:t>граждане и бизнес могут оценивать качество предоставления государственных и муниципальных услуг через федеральный телефонный центр;</a:t>
            </a:r>
          </a:p>
          <a:p>
            <a:r>
              <a:rPr lang="ru-RU" sz="1550" dirty="0"/>
              <a:t>создание механизма оплаты пошлин (сборов) за предоставление государственных и муниципальных услуг в электронном виде через инфраструктуру электронного правительства;</a:t>
            </a:r>
          </a:p>
          <a:p>
            <a:r>
              <a:rPr lang="ru-RU" sz="1550" dirty="0"/>
              <a:t>сокращение "цифрового неравенства" субъектов РФ до пределов, предупреждающих изолированность отдельных граждан и социальных групп;</a:t>
            </a:r>
          </a:p>
          <a:p>
            <a:r>
              <a:rPr lang="ru-RU" sz="1550" dirty="0"/>
              <a:t>развитые сервисы на основе информационных технологий в сферах культуры, образования и здравоохранения, возможность </a:t>
            </a:r>
            <a:r>
              <a:rPr lang="ru-RU" sz="1550" dirty="0" err="1"/>
              <a:t>самозанятости</a:t>
            </a:r>
            <a:r>
              <a:rPr lang="ru-RU" sz="1550" dirty="0"/>
              <a:t> и дистанционной работы с помощью информационно-телекоммуникационной сети "Интернет";</a:t>
            </a:r>
          </a:p>
          <a:p>
            <a:r>
              <a:rPr lang="ru-RU" sz="1550" dirty="0"/>
              <a:t>высокая степень интеграции РФ в мировое информационное общество</a:t>
            </a:r>
          </a:p>
        </p:txBody>
      </p:sp>
    </p:spTree>
    <p:extLst>
      <p:ext uri="{BB962C8B-B14F-4D97-AF65-F5344CB8AC3E}">
        <p14:creationId xmlns:p14="http://schemas.microsoft.com/office/powerpoint/2010/main" val="1110317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Практикум 1. цель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1475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анализ современного состояния развития информационного общества в России.</a:t>
            </a:r>
          </a:p>
          <a:p>
            <a:endParaRPr lang="ru-RU" dirty="0"/>
          </a:p>
          <a:p>
            <a:endParaRPr lang="ru-RU" dirty="0"/>
          </a:p>
          <a:p>
            <a:pPr marL="114300" indent="0">
              <a:buNone/>
            </a:pPr>
            <a:r>
              <a:rPr lang="ru-RU" b="1" dirty="0"/>
              <a:t>Список индикаторов и плановые показатели см.: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/>
              <a:t>СВЕДЕНИЯ О ПОКАЗАТЕЛЯХ (ИНДИКАТОРАХ)  ГОСУДАРСТВЕННОЙ ПРОГРАММЫ РОССИЙСКОЙ ФЕДЕРАЦИИ "ИНФОРМАЦИОННОЕ ОБЩЕСТВО (2011 - 2020 ГОДЫ)"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35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00174"/>
            <a:ext cx="8712968" cy="450059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выявить индикаторы развития информационного общества согласно ФЦП «Информационное общество в России (2011-2020 годы)»;</a:t>
            </a:r>
            <a:endParaRPr lang="en-US" dirty="0"/>
          </a:p>
          <a:p>
            <a:pPr lvl="0"/>
            <a:r>
              <a:rPr lang="ru-RU" dirty="0"/>
              <a:t>Распределить в группе индикаторы для анализа;</a:t>
            </a:r>
          </a:p>
          <a:p>
            <a:pPr lvl="0"/>
            <a:r>
              <a:rPr lang="ru-RU" dirty="0"/>
              <a:t>определить плановые показатели программы на предшествующий период;</a:t>
            </a:r>
          </a:p>
          <a:p>
            <a:pPr lvl="0"/>
            <a:r>
              <a:rPr lang="ru-RU" dirty="0"/>
              <a:t>выявить реальные данные Росстата и других официальных структур, отражающие данные индикаторов;</a:t>
            </a:r>
          </a:p>
          <a:p>
            <a:pPr lvl="0"/>
            <a:r>
              <a:rPr lang="ru-RU" dirty="0"/>
              <a:t>Создать общую таблицу</a:t>
            </a:r>
            <a:r>
              <a:rPr lang="en-US" dirty="0"/>
              <a:t> c</a:t>
            </a:r>
            <a:r>
              <a:rPr lang="ru-RU" dirty="0"/>
              <a:t> показателями плана и реальных значений;</a:t>
            </a:r>
          </a:p>
          <a:p>
            <a:pPr lvl="0"/>
            <a:r>
              <a:rPr lang="ru-RU" dirty="0"/>
              <a:t>сравнить реальные данные с плановыми показателями;</a:t>
            </a:r>
          </a:p>
          <a:p>
            <a:pPr lvl="0"/>
            <a:r>
              <a:rPr lang="ru-RU" dirty="0"/>
              <a:t>Создать презентацию с данными (плановыми и реальными) и их анализом.</a:t>
            </a:r>
          </a:p>
        </p:txBody>
      </p:sp>
    </p:spTree>
    <p:extLst>
      <p:ext uri="{BB962C8B-B14F-4D97-AF65-F5344CB8AC3E}">
        <p14:creationId xmlns:p14="http://schemas.microsoft.com/office/powerpoint/2010/main" val="3036010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357298"/>
            <a:ext cx="8363272" cy="482453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300" dirty="0"/>
              <a:t>Официальные сайты органов государственной власти, ответственных за выполнение программы </a:t>
            </a:r>
          </a:p>
          <a:p>
            <a:pPr lvl="1"/>
            <a:r>
              <a:rPr lang="ru-RU" sz="2300" b="1" dirty="0" err="1"/>
              <a:t>Минкомсвязь</a:t>
            </a:r>
            <a:r>
              <a:rPr lang="ru-RU" sz="2300" b="1" dirty="0"/>
              <a:t> РФ</a:t>
            </a:r>
          </a:p>
          <a:p>
            <a:pPr lvl="1"/>
            <a:r>
              <a:rPr lang="ru-RU" sz="2300" dirty="0"/>
              <a:t>Росстат</a:t>
            </a:r>
          </a:p>
          <a:p>
            <a:pPr lvl="1"/>
            <a:r>
              <a:rPr lang="ru-RU" sz="2300" dirty="0" err="1"/>
              <a:t>Роскомнадзор</a:t>
            </a:r>
            <a:endParaRPr lang="ru-RU" sz="2300" dirty="0"/>
          </a:p>
          <a:p>
            <a:pPr lvl="1"/>
            <a:r>
              <a:rPr lang="ru-RU" sz="2300" dirty="0"/>
              <a:t>Федеральное агентство связи</a:t>
            </a:r>
          </a:p>
          <a:p>
            <a:pPr lvl="1"/>
            <a:r>
              <a:rPr lang="ru-RU" sz="2300" dirty="0"/>
              <a:t>Федеральное агентство по печати и массовым коммуникациям</a:t>
            </a:r>
          </a:p>
          <a:p>
            <a:pPr lvl="1"/>
            <a:r>
              <a:rPr lang="ru-RU" sz="2300" dirty="0"/>
              <a:t>Министерство образования и науки …</a:t>
            </a:r>
          </a:p>
          <a:p>
            <a:pPr marL="411480" lvl="1" indent="0">
              <a:buNone/>
            </a:pPr>
            <a:endParaRPr lang="ru-RU" sz="2300" dirty="0"/>
          </a:p>
          <a:p>
            <a:pPr marL="411480" lvl="1" indent="0">
              <a:buNone/>
            </a:pPr>
            <a:r>
              <a:rPr lang="ru-RU" sz="2300" dirty="0"/>
              <a:t>Полный список ответственных исполнителей см. в ФЦП «Информационное общество в России (2011-2020 годы)» </a:t>
            </a:r>
          </a:p>
          <a:p>
            <a:pPr lvl="1"/>
            <a:endParaRPr lang="ru-RU" sz="2300" dirty="0"/>
          </a:p>
          <a:p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82066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08712"/>
          </a:xfrm>
        </p:spPr>
        <p:txBody>
          <a:bodyPr>
            <a:noAutofit/>
          </a:bodyPr>
          <a:lstStyle/>
          <a:p>
            <a:r>
              <a:rPr lang="ru-RU" sz="2300" dirty="0"/>
              <a:t>Информационное общество</a:t>
            </a:r>
            <a:br>
              <a:rPr lang="ru-RU" sz="2300" dirty="0"/>
            </a:br>
            <a:r>
              <a:rPr lang="ru-RU" sz="2300" dirty="0"/>
              <a:t>(согласно Проекту Концепции ФЦП «Развитие информатизации в России на период</a:t>
            </a:r>
            <a:r>
              <a:rPr lang="en-US" sz="2300" dirty="0"/>
              <a:t> </a:t>
            </a:r>
            <a:r>
              <a:rPr lang="ru-RU" sz="2300" dirty="0"/>
              <a:t> до 2010 года)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3" cy="4464495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ступень «в развитии современной цивилизации, характеризующаяся увеличением роли информации и знаний в жизни общества, возрастанием доли </a:t>
            </a:r>
            <a:r>
              <a:rPr lang="ru-RU" dirty="0" err="1">
                <a:solidFill>
                  <a:schemeClr val="tx1"/>
                </a:solidFill>
              </a:rPr>
              <a:t>инфокоммуникаций</a:t>
            </a:r>
            <a:r>
              <a:rPr lang="ru-RU" dirty="0">
                <a:solidFill>
                  <a:schemeClr val="tx1"/>
                </a:solidFill>
              </a:rPr>
              <a:t> в ВВП, созданием глобального информационного пространства, обеспечивающего эффективное информационное взаимодействие людей, их доступ к мировым информационным ресурсам и удовлетворение их социальных и личностных потребностей в информационных продуктах и услугах»</a:t>
            </a:r>
          </a:p>
        </p:txBody>
      </p:sp>
    </p:spTree>
    <p:extLst>
      <p:ext uri="{BB962C8B-B14F-4D97-AF65-F5344CB8AC3E}">
        <p14:creationId xmlns:p14="http://schemas.microsoft.com/office/powerpoint/2010/main" val="278057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48364" cy="1084982"/>
          </a:xfrm>
        </p:spPr>
        <p:txBody>
          <a:bodyPr>
            <a:noAutofit/>
          </a:bodyPr>
          <a:lstStyle/>
          <a:p>
            <a:r>
              <a:rPr lang="ru-RU" sz="2600" dirty="0"/>
              <a:t>Информатизация государственного управления в РФ на современном этапе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689884"/>
              </p:ext>
            </p:extLst>
          </p:nvPr>
        </p:nvGraphicFramePr>
        <p:xfrm>
          <a:off x="571472" y="1714488"/>
          <a:ext cx="7858180" cy="4493889"/>
        </p:xfrm>
        <a:graphic>
          <a:graphicData uri="http://schemas.openxmlformats.org/drawingml/2006/table">
            <a:tbl>
              <a:tblPr/>
              <a:tblGrid>
                <a:gridCol w="5000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57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7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Мероприятие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Период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12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Федеральная целевая программа «Электронная Россия»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2002-2010 годы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8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Административная реформа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2006-2010 годы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50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Реализация Концепции формирования в Российской Федерации электронного правительства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2008-2010 годы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5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Государственная программа РФ </a:t>
                      </a:r>
                      <a:b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«Информационное общество»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2011 - 2020 годы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58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043890" cy="1557956"/>
          </a:xfrm>
        </p:spPr>
        <p:txBody>
          <a:bodyPr>
            <a:noAutofit/>
          </a:bodyPr>
          <a:lstStyle/>
          <a:p>
            <a:r>
              <a:rPr lang="ru-RU" sz="2000" b="1" dirty="0"/>
              <a:t>Постановление Правительства РФ от 15.04.2014 N 313 (ред. от 17.06.2015) "Об утверждении государственной программы Российской Федерации "Информационное общество (2011 - 2020 годы)"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035293"/>
              </p:ext>
            </p:extLst>
          </p:nvPr>
        </p:nvGraphicFramePr>
        <p:xfrm>
          <a:off x="357158" y="1785926"/>
          <a:ext cx="8352928" cy="3500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38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77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314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00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Подпрограммы Программы, федеральные целевые программы</a:t>
                      </a:r>
                      <a:endParaRPr lang="ru-RU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effectLst/>
                          <a:hlinkClick r:id="" tooltip="ПАСПОРТ"/>
                        </a:rPr>
                        <a:t>подпрограмма 1</a:t>
                      </a:r>
                      <a:r>
                        <a:rPr lang="ru-RU" sz="1800" dirty="0">
                          <a:effectLst/>
                        </a:rPr>
                        <a:t> "Информационно-телекоммуникационная инфраструктура информационного общества и услуги, оказываемые на ее основе";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effectLst/>
                          <a:hlinkClick r:id="" tooltip="ПАСПОРТ"/>
                        </a:rPr>
                        <a:t>подпрограмма 2</a:t>
                      </a:r>
                      <a:r>
                        <a:rPr lang="ru-RU" sz="1800" dirty="0">
                          <a:effectLst/>
                        </a:rPr>
                        <a:t> "Информационная среда";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effectLst/>
                          <a:hlinkClick r:id="" tooltip="ПАСПОРТ"/>
                        </a:rPr>
                        <a:t>подпрограмма 3</a:t>
                      </a:r>
                      <a:r>
                        <a:rPr lang="ru-RU" sz="1800" dirty="0">
                          <a:effectLst/>
                        </a:rPr>
                        <a:t> "Безопасность в информационном обществе";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подпрограмма 4 "Информационное государство"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52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88640"/>
            <a:ext cx="7615262" cy="165618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Подпрограмма 1 "Информационно-телекоммуникационная инфраструктура информационного общества и услуги, оказываемые на ее основе"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988840"/>
            <a:ext cx="7772400" cy="4030960"/>
          </a:xfrm>
        </p:spPr>
        <p:txBody>
          <a:bodyPr>
            <a:normAutofit fontScale="92500"/>
          </a:bodyPr>
          <a:lstStyle/>
          <a:p>
            <a:r>
              <a:rPr lang="ru-RU" dirty="0"/>
              <a:t>формирование и поддержание современной информационной и телекоммуникационной инфраструктуры;</a:t>
            </a:r>
          </a:p>
          <a:p>
            <a:endParaRPr lang="ru-RU" dirty="0"/>
          </a:p>
          <a:p>
            <a:r>
              <a:rPr lang="ru-RU" dirty="0"/>
              <a:t>обеспечение доступности для граждан и организаций телекоммуникационных услуг на всей территории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28257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Подпрограмма 2 </a:t>
            </a:r>
            <a:br>
              <a:rPr lang="ru-RU" b="1" dirty="0"/>
            </a:br>
            <a:r>
              <a:rPr lang="ru-RU" b="1" dirty="0"/>
              <a:t>"Информационная среда"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861048"/>
            <a:ext cx="8420472" cy="2808312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Результаты</a:t>
            </a:r>
          </a:p>
          <a:p>
            <a:r>
              <a:rPr lang="ru-RU" dirty="0">
                <a:solidFill>
                  <a:schemeClr val="tx1"/>
                </a:solidFill>
              </a:rPr>
              <a:t>обеспечение прав и основных свобод человека, в том числе права каждого человека на информацию;</a:t>
            </a:r>
          </a:p>
          <a:p>
            <a:r>
              <a:rPr lang="ru-RU" dirty="0">
                <a:solidFill>
                  <a:schemeClr val="tx1"/>
                </a:solidFill>
              </a:rPr>
              <a:t>сокращение "цифрового неравенства" субъектов Российской Федерации до пределов, предупреждающих изолированность отдельных граждан и социальных групп;</a:t>
            </a:r>
          </a:p>
          <a:p>
            <a:r>
              <a:rPr lang="ru-RU" dirty="0">
                <a:solidFill>
                  <a:schemeClr val="tx1"/>
                </a:solidFill>
              </a:rPr>
              <a:t>…</a:t>
            </a:r>
          </a:p>
          <a:p>
            <a:r>
              <a:rPr lang="ru-RU" dirty="0">
                <a:solidFill>
                  <a:schemeClr val="tx1"/>
                </a:solidFill>
              </a:rPr>
              <a:t>наличие на всей территории Российской Федерации современной информационной и телекоммуникационной инфраструктур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600200"/>
            <a:ext cx="8587680" cy="2116832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Цели:</a:t>
            </a:r>
          </a:p>
          <a:p>
            <a:r>
              <a:rPr lang="ru-RU" dirty="0"/>
              <a:t>обеспечение доступности для всего населения Российской Федерации актуальной информации о событиях в стране и мире;</a:t>
            </a:r>
          </a:p>
          <a:p>
            <a:r>
              <a:rPr lang="ru-RU" dirty="0"/>
              <a:t>...</a:t>
            </a:r>
          </a:p>
          <a:p>
            <a:r>
              <a:rPr lang="ru-RU" dirty="0"/>
              <a:t>обеспечение присутствия Российской Федерации в международном информационном пространстве.</a:t>
            </a:r>
          </a:p>
        </p:txBody>
      </p:sp>
      <p:pic>
        <p:nvPicPr>
          <p:cNvPr id="512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924944"/>
            <a:ext cx="6477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07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Подпрограмма 3 "Безопасность в информационном обществе</a:t>
            </a:r>
            <a:r>
              <a:rPr lang="ru-RU" sz="2800" dirty="0"/>
              <a:t>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8448"/>
            <a:ext cx="8507288" cy="488890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Цель</a:t>
            </a:r>
            <a:r>
              <a:rPr lang="ru-RU" dirty="0"/>
              <a:t> - создание инфраструктуры, обеспечивающей информационную безопасность государства, граждан и субъектов хозяйственной деятельности.</a:t>
            </a:r>
          </a:p>
          <a:p>
            <a:endParaRPr lang="ru-RU" dirty="0"/>
          </a:p>
          <a:p>
            <a:pPr lvl="1"/>
            <a:r>
              <a:rPr lang="ru-RU" b="1" dirty="0"/>
              <a:t>Задачи</a:t>
            </a:r>
            <a:r>
              <a:rPr lang="ru-RU" dirty="0"/>
              <a:t> - обеспечение контроля и надзора, разрешительной и регистрационной деятельности в сфере связи, информационных технологий и массовых коммуникаций;</a:t>
            </a:r>
          </a:p>
          <a:p>
            <a:pPr lvl="1"/>
            <a:r>
              <a:rPr lang="ru-RU" dirty="0"/>
              <a:t>обеспечение безопасности функционирования информационных и телекоммуникационных систем;</a:t>
            </a:r>
          </a:p>
          <a:p>
            <a:pPr lvl="1"/>
            <a:r>
              <a:rPr lang="ru-RU" dirty="0"/>
              <a:t>развитие технологий защиты информации, обеспечивающих неприкосновенность частной жизни, личной и семейной тайны, безопасность информации ограниченного доступа;</a:t>
            </a:r>
          </a:p>
          <a:p>
            <a:pPr lvl="1"/>
            <a:r>
              <a:rPr lang="ru-R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54549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Подпрограмма 3. </a:t>
            </a:r>
            <a:br>
              <a:rPr lang="ru-RU" b="1" dirty="0"/>
            </a:br>
            <a:r>
              <a:rPr lang="ru-RU" b="1" dirty="0"/>
              <a:t>Целевые индикаторы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500174"/>
            <a:ext cx="8435280" cy="482453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снижение доли жалоб субъектов персональных данных, по результатам рассмотрения которых подтвердились факты нарушения законодательства Российской Федерации в области персональных данных;</a:t>
            </a:r>
          </a:p>
          <a:p>
            <a:r>
              <a:rPr lang="ru-RU" dirty="0"/>
              <a:t>доля организаций, использовавших средства защиты информации, передаваемой по глобальным сетям, в общем числе обследованных организаций,</a:t>
            </a:r>
          </a:p>
          <a:p>
            <a:r>
              <a:rPr lang="ru-RU" dirty="0"/>
              <a:t>из них использовавших:</a:t>
            </a:r>
          </a:p>
          <a:p>
            <a:r>
              <a:rPr lang="ru-RU" dirty="0"/>
              <a:t>- средства шифрования;</a:t>
            </a:r>
          </a:p>
          <a:p>
            <a:r>
              <a:rPr lang="ru-RU" dirty="0"/>
              <a:t>- средства электронной подписи;</a:t>
            </a:r>
          </a:p>
          <a:p>
            <a:r>
              <a:rPr lang="ru-RU" dirty="0"/>
              <a:t>доля нарушений, выразившихся в невыполнении предписаний, от общего количества нарушений, выявленных в ходе внеплановых проверок;</a:t>
            </a:r>
          </a:p>
          <a:p>
            <a:r>
              <a:rPr lang="ru-R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92564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Подпрограмма 3. </a:t>
            </a:r>
            <a:br>
              <a:rPr lang="ru-RU" b="1" dirty="0"/>
            </a:br>
            <a:r>
              <a:rPr lang="ru-RU" b="1" dirty="0"/>
              <a:t>Ожидаемые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6805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опережающий рост российского рынка информационных технологий по отношению к общемировому уровню;</a:t>
            </a:r>
          </a:p>
          <a:p>
            <a:r>
              <a:rPr lang="ru-RU" dirty="0"/>
              <a:t>значимое сокращение транзакционных издержек в экономике за счет стандартизации процессов, среды взаимодействия и внедрения информационных технологий;</a:t>
            </a:r>
          </a:p>
          <a:p>
            <a:r>
              <a:rPr lang="ru-RU" dirty="0"/>
              <a:t>обеспечение прав и основных свобод человека, в том числе права каждого человека на информацию;</a:t>
            </a:r>
          </a:p>
          <a:p>
            <a:r>
              <a:rPr lang="ru-RU" dirty="0"/>
              <a:t>внедрение развитых технологий защиты информации для обеспечения неприкосновенности частной жизни, личной и семейной тайны, безопасности информации ограниченного доступа;</a:t>
            </a:r>
          </a:p>
          <a:p>
            <a:r>
              <a:rPr lang="ru-RU" dirty="0"/>
              <a:t>создание инфраструктурных условий для ведения инновационной деятельности в субъектах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26773976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999</Words>
  <Application>Microsoft Office PowerPoint</Application>
  <PresentationFormat>Экран (4:3)</PresentationFormat>
  <Paragraphs>107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 2</vt:lpstr>
      <vt:lpstr>Тема Office</vt:lpstr>
      <vt:lpstr>Практикум Индикаторы развития информационного общества в России на современном этапе</vt:lpstr>
      <vt:lpstr>Информационное общество (согласно Проекту Концепции ФЦП «Развитие информатизации в России на период  до 2010 года)</vt:lpstr>
      <vt:lpstr>Информатизация государственного управления в РФ на современном этапе</vt:lpstr>
      <vt:lpstr>Постановление Правительства РФ от 15.04.2014 N 313 (ред. от 17.06.2015) "Об утверждении государственной программы Российской Федерации "Информационное общество (2011 - 2020 годы)"</vt:lpstr>
      <vt:lpstr>Подпрограмма 1 "Информационно-телекоммуникационная инфраструктура информационного общества и услуги, оказываемые на ее основе"</vt:lpstr>
      <vt:lpstr>Подпрограмма 2  "Информационная среда"</vt:lpstr>
      <vt:lpstr>Подпрограмма 3 "Безопасность в информационном обществе"</vt:lpstr>
      <vt:lpstr>Подпрограмма 3.  Целевые индикаторы</vt:lpstr>
      <vt:lpstr>Подпрограмма 3.  Ожидаемые результаты</vt:lpstr>
      <vt:lpstr>Подпрограмма 4  "Информационное государство"</vt:lpstr>
      <vt:lpstr>Подпрограмма 4. Целевые индикаторы</vt:lpstr>
      <vt:lpstr>Подпрограмма 4.  Ожидаемые результаты</vt:lpstr>
      <vt:lpstr>Практикум 1. цель</vt:lpstr>
      <vt:lpstr>Задание</vt:lpstr>
      <vt:lpstr>Источники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Индикаторы развития информационного общества в России на современном этапе</dc:title>
  <dc:creator>Надежда</dc:creator>
  <cp:lastModifiedBy>student</cp:lastModifiedBy>
  <cp:revision>14</cp:revision>
  <dcterms:created xsi:type="dcterms:W3CDTF">2016-06-09T20:57:11Z</dcterms:created>
  <dcterms:modified xsi:type="dcterms:W3CDTF">2018-09-28T15:03:54Z</dcterms:modified>
</cp:coreProperties>
</file>